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84" r:id="rId4"/>
    <p:sldId id="270" r:id="rId5"/>
    <p:sldId id="269" r:id="rId6"/>
    <p:sldId id="257" r:id="rId7"/>
    <p:sldId id="280" r:id="rId8"/>
    <p:sldId id="272" r:id="rId9"/>
    <p:sldId id="273" r:id="rId10"/>
    <p:sldId id="271" r:id="rId11"/>
    <p:sldId id="28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81" r:id="rId21"/>
    <p:sldId id="266" r:id="rId22"/>
    <p:sldId id="279" r:id="rId23"/>
    <p:sldId id="287" r:id="rId24"/>
    <p:sldId id="285" r:id="rId25"/>
  </p:sldIdLst>
  <p:sldSz cx="1044098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AC"/>
    <a:srgbClr val="006B96"/>
    <a:srgbClr val="00638A"/>
    <a:srgbClr val="740000"/>
    <a:srgbClr val="FFDE7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302" y="114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04746-7756-4F06-91C0-DCEDE93DCEA2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71B553-5DF1-4A96-AD96-58FEE7DDDFF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Кто имеет право на получение </a:t>
          </a:r>
        </a:p>
      </dgm:t>
    </dgm:pt>
    <dgm:pt modelId="{33686415-2818-4078-B7C6-3E6BCF338D32}" type="parTrans" cxnId="{0E90BA8F-E289-4960-BC40-E4C4EAE84148}">
      <dgm:prSet/>
      <dgm:spPr/>
      <dgm:t>
        <a:bodyPr/>
        <a:lstStyle/>
        <a:p>
          <a:endParaRPr lang="ru-RU"/>
        </a:p>
      </dgm:t>
    </dgm:pt>
    <dgm:pt modelId="{3B335E85-A82B-4C42-B9E8-719191B61B13}" type="sibTrans" cxnId="{0E90BA8F-E289-4960-BC40-E4C4EAE84148}">
      <dgm:prSet/>
      <dgm:spPr/>
      <dgm:t>
        <a:bodyPr/>
        <a:lstStyle/>
        <a:p>
          <a:endParaRPr lang="ru-RU"/>
        </a:p>
      </dgm:t>
    </dgm:pt>
    <dgm:pt modelId="{A7DEBDCD-350F-4715-879E-2450BB6F5FB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Цель </a:t>
          </a:r>
        </a:p>
      </dgm:t>
    </dgm:pt>
    <dgm:pt modelId="{33BFA2FB-6FC4-441F-A006-01F54E4E101D}" type="parTrans" cxnId="{3449AAEE-074A-4C13-99BF-D0998C0A7328}">
      <dgm:prSet/>
      <dgm:spPr/>
      <dgm:t>
        <a:bodyPr/>
        <a:lstStyle/>
        <a:p>
          <a:endParaRPr lang="ru-RU"/>
        </a:p>
      </dgm:t>
    </dgm:pt>
    <dgm:pt modelId="{72C8D174-E6A9-4AA4-BD19-DB62C5C97055}" type="sibTrans" cxnId="{3449AAEE-074A-4C13-99BF-D0998C0A7328}">
      <dgm:prSet/>
      <dgm:spPr/>
      <dgm:t>
        <a:bodyPr/>
        <a:lstStyle/>
        <a:p>
          <a:endParaRPr lang="ru-RU"/>
        </a:p>
      </dgm:t>
    </dgm:pt>
    <dgm:pt modelId="{183A784D-02EF-471A-B177-6A7821255542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700" dirty="0"/>
            <a:t>семьи (граждане),                                которые </a:t>
          </a:r>
          <a:r>
            <a:rPr lang="ru-RU" sz="1700" i="1" dirty="0">
              <a:solidFill>
                <a:srgbClr val="740000"/>
              </a:solidFill>
            </a:rPr>
            <a:t>оказались в трудной жизненной ситуации и по независящим       от них причинам</a:t>
          </a:r>
          <a:r>
            <a:rPr lang="ru-RU" sz="1700" dirty="0"/>
            <a:t> имеют среднедушевой доход </a:t>
          </a:r>
          <a:r>
            <a:rPr lang="ru-RU" sz="1700" i="1" dirty="0">
              <a:solidFill>
                <a:srgbClr val="740000"/>
              </a:solidFill>
            </a:rPr>
            <a:t>ниже величины прожиточного минимума</a:t>
          </a:r>
        </a:p>
        <a:p>
          <a:pPr algn="ctr"/>
          <a:r>
            <a:rPr lang="ru-RU" sz="1400" i="1" dirty="0">
              <a:solidFill>
                <a:schemeClr val="accent1">
                  <a:lumMod val="75000"/>
                </a:schemeClr>
              </a:solidFill>
            </a:rPr>
            <a:t>Прожиточный минимум в целом по г. Красноярску на 2023 год</a:t>
          </a:r>
        </a:p>
        <a:p>
          <a:pPr algn="ctr"/>
          <a:endParaRPr lang="ru-RU" sz="1600" dirty="0"/>
        </a:p>
      </dgm:t>
    </dgm:pt>
    <dgm:pt modelId="{3DBDB2DB-7A03-407F-A6EC-EB1CEF203B99}" type="parTrans" cxnId="{85A5F817-EE52-4F01-9565-04D8C1E82699}">
      <dgm:prSet/>
      <dgm:spPr/>
      <dgm:t>
        <a:bodyPr/>
        <a:lstStyle/>
        <a:p>
          <a:endParaRPr lang="ru-RU"/>
        </a:p>
      </dgm:t>
    </dgm:pt>
    <dgm:pt modelId="{43BD8395-6EE3-40A7-9723-5117EF61A70B}" type="sibTrans" cxnId="{85A5F817-EE52-4F01-9565-04D8C1E82699}">
      <dgm:prSet/>
      <dgm:spPr/>
      <dgm:t>
        <a:bodyPr/>
        <a:lstStyle/>
        <a:p>
          <a:endParaRPr lang="ru-RU"/>
        </a:p>
      </dgm:t>
    </dgm:pt>
    <dgm:pt modelId="{CB74FD55-CC79-4A8C-9A3A-31D22BF08195}">
      <dgm:prSet custT="1"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ru-RU" sz="1600" dirty="0"/>
            <a:t>     </a:t>
          </a:r>
          <a:r>
            <a:rPr lang="ru-RU" sz="1700" dirty="0"/>
            <a:t>выход малоимущих семей, малоимущих одиноко проживающих граждан </a:t>
          </a:r>
          <a:r>
            <a:rPr lang="ru-RU" sz="1700" i="1" dirty="0">
              <a:solidFill>
                <a:srgbClr val="740000"/>
              </a:solidFill>
            </a:rPr>
            <a:t>на более высокий уровень жизни </a:t>
          </a:r>
          <a:r>
            <a:rPr lang="ru-RU" sz="1700" dirty="0"/>
            <a:t>за счет активных действий граждан для получения в дальнейшем </a:t>
          </a:r>
          <a:r>
            <a:rPr lang="ru-RU" sz="1700" i="1" dirty="0">
              <a:solidFill>
                <a:srgbClr val="740000"/>
              </a:solidFill>
            </a:rPr>
            <a:t>постоянных самостоятельных источников дохода </a:t>
          </a:r>
          <a:r>
            <a:rPr lang="ru-RU" sz="1700" dirty="0"/>
            <a:t>в денежной и натуральной форме, позволяющих </a:t>
          </a:r>
          <a:r>
            <a:rPr lang="ru-RU" sz="1700" i="1" dirty="0">
              <a:solidFill>
                <a:srgbClr val="740000"/>
              </a:solidFill>
            </a:rPr>
            <a:t>преодолеть трудную жизненную ситуацию и улучшить материальное положение.</a:t>
          </a:r>
        </a:p>
      </dgm:t>
    </dgm:pt>
    <dgm:pt modelId="{4C3C1B60-F6C9-4DD8-A7F9-99C9AF1FDBF0}" type="parTrans" cxnId="{731D7C93-3C0D-48CF-875D-0DFD4F672506}">
      <dgm:prSet/>
      <dgm:spPr/>
      <dgm:t>
        <a:bodyPr/>
        <a:lstStyle/>
        <a:p>
          <a:endParaRPr lang="ru-RU"/>
        </a:p>
      </dgm:t>
    </dgm:pt>
    <dgm:pt modelId="{C1041C6D-2A64-40F0-BC4C-37592233F710}" type="sibTrans" cxnId="{731D7C93-3C0D-48CF-875D-0DFD4F672506}">
      <dgm:prSet/>
      <dgm:spPr/>
      <dgm:t>
        <a:bodyPr/>
        <a:lstStyle/>
        <a:p>
          <a:endParaRPr lang="ru-RU"/>
        </a:p>
      </dgm:t>
    </dgm:pt>
    <dgm:pt modelId="{69487583-47F4-4100-AEB7-878320C64F76}">
      <dgm:prSet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pPr algn="ctr"/>
          <a:r>
            <a:rPr lang="ru-RU" sz="2000" i="1" dirty="0">
              <a:solidFill>
                <a:srgbClr val="740000"/>
              </a:solidFill>
              <a:latin typeface="Arial" panose="020B0604020202020204" pitchFamily="34" charset="0"/>
              <a:cs typeface="Arial" panose="020B0604020202020204" pitchFamily="34" charset="0"/>
            </a:rPr>
            <a:t>15596₽*</a:t>
          </a:r>
        </a:p>
      </dgm:t>
    </dgm:pt>
    <dgm:pt modelId="{A51B24C1-E516-4AAF-A0FA-2D5F712D735A}" type="parTrans" cxnId="{8424274A-EC2F-4F26-85FE-FE1CB6E2DC02}">
      <dgm:prSet/>
      <dgm:spPr/>
      <dgm:t>
        <a:bodyPr/>
        <a:lstStyle/>
        <a:p>
          <a:endParaRPr lang="ru-RU"/>
        </a:p>
      </dgm:t>
    </dgm:pt>
    <dgm:pt modelId="{E0625DCF-F9C0-4BCD-885C-2E9F15D91426}" type="sibTrans" cxnId="{8424274A-EC2F-4F26-85FE-FE1CB6E2DC02}">
      <dgm:prSet/>
      <dgm:spPr/>
      <dgm:t>
        <a:bodyPr/>
        <a:lstStyle/>
        <a:p>
          <a:endParaRPr lang="ru-RU"/>
        </a:p>
      </dgm:t>
    </dgm:pt>
    <dgm:pt modelId="{7FCB32F3-FA0C-42B4-AFD9-32B607DEDA99}" type="pres">
      <dgm:prSet presAssocID="{04B04746-7756-4F06-91C0-DCEDE93DCEA2}" presName="list" presStyleCnt="0">
        <dgm:presLayoutVars>
          <dgm:dir/>
          <dgm:animLvl val="lvl"/>
        </dgm:presLayoutVars>
      </dgm:prSet>
      <dgm:spPr/>
    </dgm:pt>
    <dgm:pt modelId="{06A511E8-A570-42C2-946E-53D693934425}" type="pres">
      <dgm:prSet presAssocID="{BA71B553-5DF1-4A96-AD96-58FEE7DDDFF6}" presName="posSpace" presStyleCnt="0"/>
      <dgm:spPr/>
    </dgm:pt>
    <dgm:pt modelId="{F522170A-426C-45FF-9B7B-CBDD8DBF8385}" type="pres">
      <dgm:prSet presAssocID="{BA71B553-5DF1-4A96-AD96-58FEE7DDDFF6}" presName="vertFlow" presStyleCnt="0"/>
      <dgm:spPr/>
    </dgm:pt>
    <dgm:pt modelId="{3F8A81BD-8C04-45F8-8DF4-1B6F2A94BB9E}" type="pres">
      <dgm:prSet presAssocID="{BA71B553-5DF1-4A96-AD96-58FEE7DDDFF6}" presName="topSpace" presStyleCnt="0"/>
      <dgm:spPr/>
    </dgm:pt>
    <dgm:pt modelId="{09A08830-D45D-483F-AF49-C67498287B89}" type="pres">
      <dgm:prSet presAssocID="{BA71B553-5DF1-4A96-AD96-58FEE7DDDFF6}" presName="firstComp" presStyleCnt="0"/>
      <dgm:spPr/>
    </dgm:pt>
    <dgm:pt modelId="{B61F05AB-BFD7-4FBD-BECD-0D6335B60CF9}" type="pres">
      <dgm:prSet presAssocID="{BA71B553-5DF1-4A96-AD96-58FEE7DDDFF6}" presName="firstChild" presStyleLbl="bgAccFollowNode1" presStyleIdx="0" presStyleCnt="3" custScaleX="145432" custScaleY="313840"/>
      <dgm:spPr/>
    </dgm:pt>
    <dgm:pt modelId="{9549CB19-77C6-49C2-9B3B-6158E4138599}" type="pres">
      <dgm:prSet presAssocID="{BA71B553-5DF1-4A96-AD96-58FEE7DDDFF6}" presName="firstChildTx" presStyleLbl="bgAccFollowNode1" presStyleIdx="0" presStyleCnt="3">
        <dgm:presLayoutVars>
          <dgm:bulletEnabled val="1"/>
        </dgm:presLayoutVars>
      </dgm:prSet>
      <dgm:spPr/>
    </dgm:pt>
    <dgm:pt modelId="{A6D1E5C4-4F1B-4C2E-8909-431B2C7A61B4}" type="pres">
      <dgm:prSet presAssocID="{69487583-47F4-4100-AEB7-878320C64F76}" presName="comp" presStyleCnt="0"/>
      <dgm:spPr/>
    </dgm:pt>
    <dgm:pt modelId="{04A3BBD0-9634-4982-922B-6A296A9EEC98}" type="pres">
      <dgm:prSet presAssocID="{69487583-47F4-4100-AEB7-878320C64F76}" presName="child" presStyleLbl="bgAccFollowNode1" presStyleIdx="1" presStyleCnt="3" custScaleX="77920" custScaleY="40824" custLinFactNeighborX="8032" custLinFactNeighborY="-60009"/>
      <dgm:spPr/>
    </dgm:pt>
    <dgm:pt modelId="{2F82E7CF-5C0D-4139-8EAF-57BBF5425380}" type="pres">
      <dgm:prSet presAssocID="{69487583-47F4-4100-AEB7-878320C64F76}" presName="childTx" presStyleLbl="bgAccFollowNode1" presStyleIdx="1" presStyleCnt="3">
        <dgm:presLayoutVars>
          <dgm:bulletEnabled val="1"/>
        </dgm:presLayoutVars>
      </dgm:prSet>
      <dgm:spPr/>
    </dgm:pt>
    <dgm:pt modelId="{44B4A1B6-93B0-4313-997D-28352C038A18}" type="pres">
      <dgm:prSet presAssocID="{BA71B553-5DF1-4A96-AD96-58FEE7DDDFF6}" presName="negSpace" presStyleCnt="0"/>
      <dgm:spPr/>
    </dgm:pt>
    <dgm:pt modelId="{8FE3EB0E-98E0-4895-8795-E26EC59382E4}" type="pres">
      <dgm:prSet presAssocID="{BA71B553-5DF1-4A96-AD96-58FEE7DDDFF6}" presName="circle" presStyleLbl="node1" presStyleIdx="0" presStyleCnt="2" custScaleX="158228" custScaleY="165115" custLinFactX="-14394" custLinFactNeighborX="-100000" custLinFactNeighborY="-2028"/>
      <dgm:spPr/>
    </dgm:pt>
    <dgm:pt modelId="{D3ADF2E2-1F98-45AD-B20D-83F58994B7B4}" type="pres">
      <dgm:prSet presAssocID="{3B335E85-A82B-4C42-B9E8-719191B61B13}" presName="transSpace" presStyleCnt="0"/>
      <dgm:spPr/>
    </dgm:pt>
    <dgm:pt modelId="{07069368-DEC1-42A1-9CD0-8BD35BC3BECE}" type="pres">
      <dgm:prSet presAssocID="{A7DEBDCD-350F-4715-879E-2450BB6F5FB4}" presName="posSpace" presStyleCnt="0"/>
      <dgm:spPr/>
    </dgm:pt>
    <dgm:pt modelId="{E0B6E11C-AC26-45C5-9EE9-5756EEC1AB2C}" type="pres">
      <dgm:prSet presAssocID="{A7DEBDCD-350F-4715-879E-2450BB6F5FB4}" presName="vertFlow" presStyleCnt="0"/>
      <dgm:spPr/>
    </dgm:pt>
    <dgm:pt modelId="{60CE3EBA-9D41-4E87-8909-0CD9EB883A76}" type="pres">
      <dgm:prSet presAssocID="{A7DEBDCD-350F-4715-879E-2450BB6F5FB4}" presName="topSpace" presStyleCnt="0"/>
      <dgm:spPr/>
    </dgm:pt>
    <dgm:pt modelId="{A41C6178-09CF-422D-A618-66FF4465F5C2}" type="pres">
      <dgm:prSet presAssocID="{A7DEBDCD-350F-4715-879E-2450BB6F5FB4}" presName="firstComp" presStyleCnt="0"/>
      <dgm:spPr/>
    </dgm:pt>
    <dgm:pt modelId="{B3802403-724B-479B-99C9-78F405A5AB94}" type="pres">
      <dgm:prSet presAssocID="{A7DEBDCD-350F-4715-879E-2450BB6F5FB4}" presName="firstChild" presStyleLbl="bgAccFollowNode1" presStyleIdx="2" presStyleCnt="3" custScaleX="156928" custScaleY="376562"/>
      <dgm:spPr/>
    </dgm:pt>
    <dgm:pt modelId="{163A00C5-D576-42C7-BFE2-5B9FFA4D39F2}" type="pres">
      <dgm:prSet presAssocID="{A7DEBDCD-350F-4715-879E-2450BB6F5FB4}" presName="firstChildTx" presStyleLbl="bgAccFollowNode1" presStyleIdx="2" presStyleCnt="3">
        <dgm:presLayoutVars>
          <dgm:bulletEnabled val="1"/>
        </dgm:presLayoutVars>
      </dgm:prSet>
      <dgm:spPr/>
    </dgm:pt>
    <dgm:pt modelId="{D7123115-9F60-4912-86C7-BD249A531636}" type="pres">
      <dgm:prSet presAssocID="{A7DEBDCD-350F-4715-879E-2450BB6F5FB4}" presName="negSpace" presStyleCnt="0"/>
      <dgm:spPr/>
    </dgm:pt>
    <dgm:pt modelId="{1E6F66C7-D800-4D40-B4D6-5066605E9D15}" type="pres">
      <dgm:prSet presAssocID="{A7DEBDCD-350F-4715-879E-2450BB6F5FB4}" presName="circle" presStyleLbl="node1" presStyleIdx="1" presStyleCnt="2" custScaleX="163919" custScaleY="155247" custLinFactNeighborX="-93736" custLinFactNeighborY="-14974"/>
      <dgm:spPr/>
    </dgm:pt>
  </dgm:ptLst>
  <dgm:cxnLst>
    <dgm:cxn modelId="{4E103E0A-E90A-4E47-BA11-0F46455D0C24}" type="presOf" srcId="{CB74FD55-CC79-4A8C-9A3A-31D22BF08195}" destId="{B3802403-724B-479B-99C9-78F405A5AB94}" srcOrd="0" destOrd="0" presId="urn:microsoft.com/office/officeart/2005/8/layout/hList9"/>
    <dgm:cxn modelId="{36A8A50A-A64C-420C-8DFF-CBB7673DF5BD}" type="presOf" srcId="{CB74FD55-CC79-4A8C-9A3A-31D22BF08195}" destId="{163A00C5-D576-42C7-BFE2-5B9FFA4D39F2}" srcOrd="1" destOrd="0" presId="urn:microsoft.com/office/officeart/2005/8/layout/hList9"/>
    <dgm:cxn modelId="{85A5F817-EE52-4F01-9565-04D8C1E82699}" srcId="{BA71B553-5DF1-4A96-AD96-58FEE7DDDFF6}" destId="{183A784D-02EF-471A-B177-6A7821255542}" srcOrd="0" destOrd="0" parTransId="{3DBDB2DB-7A03-407F-A6EC-EB1CEF203B99}" sibTransId="{43BD8395-6EE3-40A7-9723-5117EF61A70B}"/>
    <dgm:cxn modelId="{83D15B2F-BBA4-4372-BBA4-209BEC033350}" type="presOf" srcId="{04B04746-7756-4F06-91C0-DCEDE93DCEA2}" destId="{7FCB32F3-FA0C-42B4-AFD9-32B607DEDA99}" srcOrd="0" destOrd="0" presId="urn:microsoft.com/office/officeart/2005/8/layout/hList9"/>
    <dgm:cxn modelId="{8424274A-EC2F-4F26-85FE-FE1CB6E2DC02}" srcId="{BA71B553-5DF1-4A96-AD96-58FEE7DDDFF6}" destId="{69487583-47F4-4100-AEB7-878320C64F76}" srcOrd="1" destOrd="0" parTransId="{A51B24C1-E516-4AAF-A0FA-2D5F712D735A}" sibTransId="{E0625DCF-F9C0-4BCD-885C-2E9F15D91426}"/>
    <dgm:cxn modelId="{06F5614D-DF0C-4786-9B5E-0941359D5AE5}" type="presOf" srcId="{69487583-47F4-4100-AEB7-878320C64F76}" destId="{04A3BBD0-9634-4982-922B-6A296A9EEC98}" srcOrd="0" destOrd="0" presId="urn:microsoft.com/office/officeart/2005/8/layout/hList9"/>
    <dgm:cxn modelId="{563D6653-2D5D-408A-AF7E-843467F4CB0C}" type="presOf" srcId="{A7DEBDCD-350F-4715-879E-2450BB6F5FB4}" destId="{1E6F66C7-D800-4D40-B4D6-5066605E9D15}" srcOrd="0" destOrd="0" presId="urn:microsoft.com/office/officeart/2005/8/layout/hList9"/>
    <dgm:cxn modelId="{75C4C27D-7646-4520-9151-0772EB614D1E}" type="presOf" srcId="{183A784D-02EF-471A-B177-6A7821255542}" destId="{9549CB19-77C6-49C2-9B3B-6158E4138599}" srcOrd="1" destOrd="0" presId="urn:microsoft.com/office/officeart/2005/8/layout/hList9"/>
    <dgm:cxn modelId="{0E90BA8F-E289-4960-BC40-E4C4EAE84148}" srcId="{04B04746-7756-4F06-91C0-DCEDE93DCEA2}" destId="{BA71B553-5DF1-4A96-AD96-58FEE7DDDFF6}" srcOrd="0" destOrd="0" parTransId="{33686415-2818-4078-B7C6-3E6BCF338D32}" sibTransId="{3B335E85-A82B-4C42-B9E8-719191B61B13}"/>
    <dgm:cxn modelId="{731D7C93-3C0D-48CF-875D-0DFD4F672506}" srcId="{A7DEBDCD-350F-4715-879E-2450BB6F5FB4}" destId="{CB74FD55-CC79-4A8C-9A3A-31D22BF08195}" srcOrd="0" destOrd="0" parTransId="{4C3C1B60-F6C9-4DD8-A7F9-99C9AF1FDBF0}" sibTransId="{C1041C6D-2A64-40F0-BC4C-37592233F710}"/>
    <dgm:cxn modelId="{A33990AC-CB96-426A-836C-AB12C9E5024C}" type="presOf" srcId="{BA71B553-5DF1-4A96-AD96-58FEE7DDDFF6}" destId="{8FE3EB0E-98E0-4895-8795-E26EC59382E4}" srcOrd="0" destOrd="0" presId="urn:microsoft.com/office/officeart/2005/8/layout/hList9"/>
    <dgm:cxn modelId="{F49482C9-AB99-4835-A1DB-0E6314209AF9}" type="presOf" srcId="{69487583-47F4-4100-AEB7-878320C64F76}" destId="{2F82E7CF-5C0D-4139-8EAF-57BBF5425380}" srcOrd="1" destOrd="0" presId="urn:microsoft.com/office/officeart/2005/8/layout/hList9"/>
    <dgm:cxn modelId="{3DCFDDD6-6E40-49C2-A7A7-5B4853202EB7}" type="presOf" srcId="{183A784D-02EF-471A-B177-6A7821255542}" destId="{B61F05AB-BFD7-4FBD-BECD-0D6335B60CF9}" srcOrd="0" destOrd="0" presId="urn:microsoft.com/office/officeart/2005/8/layout/hList9"/>
    <dgm:cxn modelId="{3449AAEE-074A-4C13-99BF-D0998C0A7328}" srcId="{04B04746-7756-4F06-91C0-DCEDE93DCEA2}" destId="{A7DEBDCD-350F-4715-879E-2450BB6F5FB4}" srcOrd="1" destOrd="0" parTransId="{33BFA2FB-6FC4-441F-A006-01F54E4E101D}" sibTransId="{72C8D174-E6A9-4AA4-BD19-DB62C5C97055}"/>
    <dgm:cxn modelId="{D9E103A8-F1D8-4ABF-A1AC-126E93C4EC43}" type="presParOf" srcId="{7FCB32F3-FA0C-42B4-AFD9-32B607DEDA99}" destId="{06A511E8-A570-42C2-946E-53D693934425}" srcOrd="0" destOrd="0" presId="urn:microsoft.com/office/officeart/2005/8/layout/hList9"/>
    <dgm:cxn modelId="{B7749667-3E8C-483C-8701-B7AFEB3A0661}" type="presParOf" srcId="{7FCB32F3-FA0C-42B4-AFD9-32B607DEDA99}" destId="{F522170A-426C-45FF-9B7B-CBDD8DBF8385}" srcOrd="1" destOrd="0" presId="urn:microsoft.com/office/officeart/2005/8/layout/hList9"/>
    <dgm:cxn modelId="{FD31D6F9-E77B-4355-859B-778122072502}" type="presParOf" srcId="{F522170A-426C-45FF-9B7B-CBDD8DBF8385}" destId="{3F8A81BD-8C04-45F8-8DF4-1B6F2A94BB9E}" srcOrd="0" destOrd="0" presId="urn:microsoft.com/office/officeart/2005/8/layout/hList9"/>
    <dgm:cxn modelId="{18B8F29C-6652-4C31-B56E-BEA5A6689594}" type="presParOf" srcId="{F522170A-426C-45FF-9B7B-CBDD8DBF8385}" destId="{09A08830-D45D-483F-AF49-C67498287B89}" srcOrd="1" destOrd="0" presId="urn:microsoft.com/office/officeart/2005/8/layout/hList9"/>
    <dgm:cxn modelId="{E92CC994-8878-4223-A7C6-F965CD348038}" type="presParOf" srcId="{09A08830-D45D-483F-AF49-C67498287B89}" destId="{B61F05AB-BFD7-4FBD-BECD-0D6335B60CF9}" srcOrd="0" destOrd="0" presId="urn:microsoft.com/office/officeart/2005/8/layout/hList9"/>
    <dgm:cxn modelId="{21C359FE-874B-4CD8-A8C4-D7A15C03FF8C}" type="presParOf" srcId="{09A08830-D45D-483F-AF49-C67498287B89}" destId="{9549CB19-77C6-49C2-9B3B-6158E4138599}" srcOrd="1" destOrd="0" presId="urn:microsoft.com/office/officeart/2005/8/layout/hList9"/>
    <dgm:cxn modelId="{AFAD4B3E-A1FC-4008-B27B-D643F2CFE73E}" type="presParOf" srcId="{F522170A-426C-45FF-9B7B-CBDD8DBF8385}" destId="{A6D1E5C4-4F1B-4C2E-8909-431B2C7A61B4}" srcOrd="2" destOrd="0" presId="urn:microsoft.com/office/officeart/2005/8/layout/hList9"/>
    <dgm:cxn modelId="{1A2A8514-93F0-4AF5-BC26-0729487A194D}" type="presParOf" srcId="{A6D1E5C4-4F1B-4C2E-8909-431B2C7A61B4}" destId="{04A3BBD0-9634-4982-922B-6A296A9EEC98}" srcOrd="0" destOrd="0" presId="urn:microsoft.com/office/officeart/2005/8/layout/hList9"/>
    <dgm:cxn modelId="{A0736D6A-4FD6-4936-9108-A7070A2AA957}" type="presParOf" srcId="{A6D1E5C4-4F1B-4C2E-8909-431B2C7A61B4}" destId="{2F82E7CF-5C0D-4139-8EAF-57BBF5425380}" srcOrd="1" destOrd="0" presId="urn:microsoft.com/office/officeart/2005/8/layout/hList9"/>
    <dgm:cxn modelId="{7BC20347-8382-4CE8-99F8-66C64D335AE5}" type="presParOf" srcId="{7FCB32F3-FA0C-42B4-AFD9-32B607DEDA99}" destId="{44B4A1B6-93B0-4313-997D-28352C038A18}" srcOrd="2" destOrd="0" presId="urn:microsoft.com/office/officeart/2005/8/layout/hList9"/>
    <dgm:cxn modelId="{253D036A-B306-4DE2-B7B9-12CC53DD1209}" type="presParOf" srcId="{7FCB32F3-FA0C-42B4-AFD9-32B607DEDA99}" destId="{8FE3EB0E-98E0-4895-8795-E26EC59382E4}" srcOrd="3" destOrd="0" presId="urn:microsoft.com/office/officeart/2005/8/layout/hList9"/>
    <dgm:cxn modelId="{5EFA9A77-9985-45AA-A94C-8E4542049D8E}" type="presParOf" srcId="{7FCB32F3-FA0C-42B4-AFD9-32B607DEDA99}" destId="{D3ADF2E2-1F98-45AD-B20D-83F58994B7B4}" srcOrd="4" destOrd="0" presId="urn:microsoft.com/office/officeart/2005/8/layout/hList9"/>
    <dgm:cxn modelId="{63F901F3-08E6-47A5-8B51-9475BB419953}" type="presParOf" srcId="{7FCB32F3-FA0C-42B4-AFD9-32B607DEDA99}" destId="{07069368-DEC1-42A1-9CD0-8BD35BC3BECE}" srcOrd="5" destOrd="0" presId="urn:microsoft.com/office/officeart/2005/8/layout/hList9"/>
    <dgm:cxn modelId="{CB6BC83E-78F9-48CC-BA07-34BAE0242EDD}" type="presParOf" srcId="{7FCB32F3-FA0C-42B4-AFD9-32B607DEDA99}" destId="{E0B6E11C-AC26-45C5-9EE9-5756EEC1AB2C}" srcOrd="6" destOrd="0" presId="urn:microsoft.com/office/officeart/2005/8/layout/hList9"/>
    <dgm:cxn modelId="{ABC8B18C-3B8C-4DA9-96EF-99A2CC03432A}" type="presParOf" srcId="{E0B6E11C-AC26-45C5-9EE9-5756EEC1AB2C}" destId="{60CE3EBA-9D41-4E87-8909-0CD9EB883A76}" srcOrd="0" destOrd="0" presId="urn:microsoft.com/office/officeart/2005/8/layout/hList9"/>
    <dgm:cxn modelId="{B3EE86EF-9A87-41AD-80BC-0425EA7B4DDC}" type="presParOf" srcId="{E0B6E11C-AC26-45C5-9EE9-5756EEC1AB2C}" destId="{A41C6178-09CF-422D-A618-66FF4465F5C2}" srcOrd="1" destOrd="0" presId="urn:microsoft.com/office/officeart/2005/8/layout/hList9"/>
    <dgm:cxn modelId="{D5D8775E-916D-4337-92BD-D58ED8A2CE40}" type="presParOf" srcId="{A41C6178-09CF-422D-A618-66FF4465F5C2}" destId="{B3802403-724B-479B-99C9-78F405A5AB94}" srcOrd="0" destOrd="0" presId="urn:microsoft.com/office/officeart/2005/8/layout/hList9"/>
    <dgm:cxn modelId="{C77CB543-64CD-4E8D-91AA-1255C8135CDA}" type="presParOf" srcId="{A41C6178-09CF-422D-A618-66FF4465F5C2}" destId="{163A00C5-D576-42C7-BFE2-5B9FFA4D39F2}" srcOrd="1" destOrd="0" presId="urn:microsoft.com/office/officeart/2005/8/layout/hList9"/>
    <dgm:cxn modelId="{83337EE8-619C-429A-8D91-14D8A344BDB6}" type="presParOf" srcId="{7FCB32F3-FA0C-42B4-AFD9-32B607DEDA99}" destId="{D7123115-9F60-4912-86C7-BD249A531636}" srcOrd="7" destOrd="0" presId="urn:microsoft.com/office/officeart/2005/8/layout/hList9"/>
    <dgm:cxn modelId="{C417764F-25DD-4F73-802E-2831A9F7F941}" type="presParOf" srcId="{7FCB32F3-FA0C-42B4-AFD9-32B607DEDA99}" destId="{1E6F66C7-D800-4D40-B4D6-5066605E9D1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F05AB-BFD7-4FBD-BECD-0D6335B60CF9}">
      <dsp:nvSpPr>
        <dsp:cNvPr id="0" name=""/>
        <dsp:cNvSpPr/>
      </dsp:nvSpPr>
      <dsp:spPr>
        <a:xfrm>
          <a:off x="1434173" y="447130"/>
          <a:ext cx="3529324" cy="3493057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семьи (граждане),                                которые </a:t>
          </a:r>
          <a:r>
            <a:rPr lang="ru-RU" sz="1700" i="1" kern="1200" dirty="0">
              <a:solidFill>
                <a:srgbClr val="740000"/>
              </a:solidFill>
            </a:rPr>
            <a:t>оказались в трудной жизненной ситуации и по независящим       от них причинам</a:t>
          </a:r>
          <a:r>
            <a:rPr lang="ru-RU" sz="1700" kern="1200" dirty="0"/>
            <a:t> имеют среднедушевой доход </a:t>
          </a:r>
          <a:r>
            <a:rPr lang="ru-RU" sz="1700" i="1" kern="1200" dirty="0">
              <a:solidFill>
                <a:srgbClr val="740000"/>
              </a:solidFill>
            </a:rPr>
            <a:t>ниже величины прожиточного минимума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accent1">
                  <a:lumMod val="75000"/>
                </a:schemeClr>
              </a:solidFill>
            </a:rPr>
            <a:t>Прожиточный минимум в целом по г. Красноярску на 2023 год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998865" y="447130"/>
        <a:ext cx="2964632" cy="3493057"/>
      </dsp:txXfrm>
    </dsp:sp>
    <dsp:sp modelId="{04A3BBD0-9634-4982-922B-6A296A9EEC98}">
      <dsp:nvSpPr>
        <dsp:cNvPr id="0" name=""/>
        <dsp:cNvSpPr/>
      </dsp:nvSpPr>
      <dsp:spPr>
        <a:xfrm>
          <a:off x="2448279" y="3272284"/>
          <a:ext cx="1890952" cy="454373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>
              <a:solidFill>
                <a:srgbClr val="740000"/>
              </a:solidFill>
              <a:latin typeface="Arial" panose="020B0604020202020204" pitchFamily="34" charset="0"/>
              <a:cs typeface="Arial" panose="020B0604020202020204" pitchFamily="34" charset="0"/>
            </a:rPr>
            <a:t>15596₽*</a:t>
          </a:r>
        </a:p>
      </dsp:txBody>
      <dsp:txXfrm>
        <a:off x="2750831" y="3272284"/>
        <a:ext cx="1588399" cy="454373"/>
      </dsp:txXfrm>
    </dsp:sp>
    <dsp:sp modelId="{8FE3EB0E-98E0-4895-8795-E26EC59382E4}">
      <dsp:nvSpPr>
        <dsp:cNvPr id="0" name=""/>
        <dsp:cNvSpPr/>
      </dsp:nvSpPr>
      <dsp:spPr>
        <a:xfrm>
          <a:off x="576063" y="0"/>
          <a:ext cx="1760207" cy="183682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Кто имеет право на получение </a:t>
          </a:r>
        </a:p>
      </dsp:txBody>
      <dsp:txXfrm>
        <a:off x="833839" y="268996"/>
        <a:ext cx="1244655" cy="1298829"/>
      </dsp:txXfrm>
    </dsp:sp>
    <dsp:sp modelId="{B3802403-724B-479B-99C9-78F405A5AB94}">
      <dsp:nvSpPr>
        <dsp:cNvPr id="0" name=""/>
        <dsp:cNvSpPr/>
      </dsp:nvSpPr>
      <dsp:spPr>
        <a:xfrm>
          <a:off x="6723705" y="447130"/>
          <a:ext cx="4109344" cy="4191157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    </a:t>
          </a:r>
          <a:r>
            <a:rPr lang="ru-RU" sz="1700" kern="1200" dirty="0"/>
            <a:t>выход малоимущих семей, малоимущих одиноко проживающих граждан </a:t>
          </a:r>
          <a:r>
            <a:rPr lang="ru-RU" sz="1700" i="1" kern="1200" dirty="0">
              <a:solidFill>
                <a:srgbClr val="740000"/>
              </a:solidFill>
            </a:rPr>
            <a:t>на более высокий уровень жизни </a:t>
          </a:r>
          <a:r>
            <a:rPr lang="ru-RU" sz="1700" kern="1200" dirty="0"/>
            <a:t>за счет активных действий граждан для получения в дальнейшем </a:t>
          </a:r>
          <a:r>
            <a:rPr lang="ru-RU" sz="1700" i="1" kern="1200" dirty="0">
              <a:solidFill>
                <a:srgbClr val="740000"/>
              </a:solidFill>
            </a:rPr>
            <a:t>постоянных самостоятельных источников дохода </a:t>
          </a:r>
          <a:r>
            <a:rPr lang="ru-RU" sz="1700" kern="1200" dirty="0"/>
            <a:t>в денежной и натуральной форме, позволяющих </a:t>
          </a:r>
          <a:r>
            <a:rPr lang="ru-RU" sz="1700" i="1" kern="1200" dirty="0">
              <a:solidFill>
                <a:srgbClr val="740000"/>
              </a:solidFill>
            </a:rPr>
            <a:t>преодолеть трудную жизненную ситуацию и улучшить материальное положение.</a:t>
          </a:r>
        </a:p>
      </dsp:txBody>
      <dsp:txXfrm>
        <a:off x="7381200" y="447130"/>
        <a:ext cx="3451849" cy="4191157"/>
      </dsp:txXfrm>
    </dsp:sp>
    <dsp:sp modelId="{1E6F66C7-D800-4D40-B4D6-5066605E9D15}">
      <dsp:nvSpPr>
        <dsp:cNvPr id="0" name=""/>
        <dsp:cNvSpPr/>
      </dsp:nvSpPr>
      <dsp:spPr>
        <a:xfrm>
          <a:off x="5876053" y="0"/>
          <a:ext cx="1823516" cy="172704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Цель </a:t>
          </a:r>
        </a:p>
      </dsp:txBody>
      <dsp:txXfrm>
        <a:off x="6143101" y="252920"/>
        <a:ext cx="1289420" cy="122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058" y="1371600"/>
            <a:ext cx="896532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057" y="3228536"/>
            <a:ext cx="8968809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914402"/>
            <a:ext cx="2349222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914402"/>
            <a:ext cx="687365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77" y="1316736"/>
            <a:ext cx="887484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77" y="2704664"/>
            <a:ext cx="887484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704088"/>
            <a:ext cx="9396889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920085"/>
            <a:ext cx="461143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920085"/>
            <a:ext cx="4611436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704088"/>
            <a:ext cx="9396889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855248"/>
            <a:ext cx="461325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03877" y="1859758"/>
            <a:ext cx="4615062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22049" y="2514600"/>
            <a:ext cx="461325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514600"/>
            <a:ext cx="461506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704088"/>
            <a:ext cx="9483897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74" y="514352"/>
            <a:ext cx="3132296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83074" y="1676400"/>
            <a:ext cx="3132296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82136" y="1676400"/>
            <a:ext cx="5836802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614785" y="1108077"/>
            <a:ext cx="6003568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139443" y="5359769"/>
            <a:ext cx="177497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66" y="1176997"/>
            <a:ext cx="2526719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066" y="2828785"/>
            <a:ext cx="2523239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22873" y="6356351"/>
            <a:ext cx="69606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980219" y="1199517"/>
            <a:ext cx="5272699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876" y="5816600"/>
            <a:ext cx="1046274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002973" y="6219826"/>
            <a:ext cx="543801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876" y="-7144"/>
            <a:ext cx="1046274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002973" y="-7144"/>
            <a:ext cx="543801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22050" y="704088"/>
            <a:ext cx="9396889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22050" y="1935480"/>
            <a:ext cx="9396889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22049" y="6356351"/>
            <a:ext cx="2436231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045288" y="6356351"/>
            <a:ext cx="382836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048856" y="6356351"/>
            <a:ext cx="87008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1714" y="202408"/>
            <a:ext cx="10482720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4C7EBD4F90B6E45ACEB9F16927234B4338BE549F3CCD0DE61F4610B2A7D169B348DF46B021FDA51126FA4F8871A716C4020A63941902A64BE9979014065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304" y="1412776"/>
            <a:ext cx="9044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мероприятий  программы социальной адаптации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социальному контракту)</a:t>
            </a:r>
          </a:p>
        </p:txBody>
      </p:sp>
    </p:spTree>
    <p:extLst>
      <p:ext uri="{BB962C8B-B14F-4D97-AF65-F5344CB8AC3E}">
        <p14:creationId xmlns:p14="http://schemas.microsoft.com/office/powerpoint/2010/main" val="13410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116" y="1183023"/>
            <a:ext cx="6414825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ПРОГНОЗНЫЙ ОБЪЕМ ПРОДАЖ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291534"/>
              </p:ext>
            </p:extLst>
          </p:nvPr>
        </p:nvGraphicFramePr>
        <p:xfrm>
          <a:off x="533860" y="2246863"/>
          <a:ext cx="9396887" cy="294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Наименование товаров, работ, услуг</a:t>
                      </a:r>
                    </a:p>
                  </a:txBody>
                  <a:tcPr marL="95092" marR="950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95092" marR="950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Средняя цена, руб. 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(за месяц)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092" marR="950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Количество в месяц*</a:t>
                      </a:r>
                    </a:p>
                  </a:txBody>
                  <a:tcPr marL="95092" marR="950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Стоимость в месяц, руб.</a:t>
                      </a:r>
                    </a:p>
                  </a:txBody>
                  <a:tcPr marL="95092" marR="950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Маникюр с покрытием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85 500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Педикюр с покрытием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10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12 000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97 500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0739" y="5748776"/>
            <a:ext cx="9583178" cy="7848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5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езонность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 на услуги не имеет выраженной сезонности, равномерный объем в течение года.</a:t>
            </a:r>
          </a:p>
          <a:p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производится в момент получения услуги за наличный расчет и перечислением на карту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933667" y="4653136"/>
            <a:ext cx="100811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80739" y="5229200"/>
            <a:ext cx="93610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*42% мастеров по маникюру обслуживают в неделю от 11 до 30 клиентов, а 23% мастеров – более 30 клиентов (данные из сети Интернет).</a:t>
            </a:r>
            <a:endParaRPr lang="ru-RU" sz="1200" dirty="0">
              <a:solidFill>
                <a:srgbClr val="74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6" name="Picture 2" descr="https://metaprom.ru/foto_news/1492417353foto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0" y="1052736"/>
            <a:ext cx="3264719" cy="114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704088"/>
            <a:ext cx="9396889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Прогноз выручки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458926"/>
              </p:ext>
            </p:extLst>
          </p:nvPr>
        </p:nvGraphicFramePr>
        <p:xfrm>
          <a:off x="3492302" y="1878727"/>
          <a:ext cx="5400601" cy="4108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2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выручки, руб.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Апрель 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Июль 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Сентябрь 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Октябрь 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Ноябрь 2023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Декабря 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26" name="Picture 2" descr="P:\РД\1 ЦПП\СЕМИНАРЫ\609ac5eda3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74" y="2204863"/>
            <a:ext cx="2592288" cy="270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3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304" y="692696"/>
            <a:ext cx="9490742" cy="432048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НЕОБХОДИМЫХ СРЕДСТВ ПРОИЗВОДСТВА </a:t>
            </a:r>
            <a:b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/>
              <a:t>(включая собственное оборудование)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96146"/>
              </p:ext>
            </p:extLst>
          </p:nvPr>
        </p:nvGraphicFramePr>
        <p:xfrm>
          <a:off x="792158" y="1196752"/>
          <a:ext cx="9396888" cy="4513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31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Наименование оборудования, технических средств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Направление использования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Поставщик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 поставки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Цена за ед. руб.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Стоимость оборудования, руб.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Аппарат для маникюра и педикюра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-/-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магазин «Каприз»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наличии у поставщика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3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Лампа для сушки гель-лака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-/-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наличии у поставщика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17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для мастера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наличии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поставщика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37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для клиента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наличии у поставщика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37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для педикюра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 заказ 10 дней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37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фрезер, насадки, стерилизатор….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магазин «Каприз»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наличии у поставщика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4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264 500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2750" y="5740945"/>
            <a:ext cx="9455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/>
          </a:p>
          <a:p>
            <a:r>
              <a:rPr lang="ru-RU" dirty="0"/>
              <a:t> </a:t>
            </a:r>
          </a:p>
        </p:txBody>
      </p:sp>
      <p:sp>
        <p:nvSpPr>
          <p:cNvPr id="7" name="Овал 6"/>
          <p:cNvSpPr/>
          <p:nvPr/>
        </p:nvSpPr>
        <p:spPr>
          <a:xfrm>
            <a:off x="9180934" y="5164881"/>
            <a:ext cx="100811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9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25" y="836712"/>
            <a:ext cx="9126602" cy="673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(ОФИСНЫЕ) ПЛОЩАДИ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413839"/>
              </p:ext>
            </p:extLst>
          </p:nvPr>
        </p:nvGraphicFramePr>
        <p:xfrm>
          <a:off x="564442" y="1628800"/>
          <a:ext cx="9396885" cy="29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 помещения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Адрес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Кв. м.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Собственник / право пользования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Стоимость аренды в месяц, руб.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(в случае аренды)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Аренда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кабинета в Торговом комплексе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 Красноярск,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ул. Волкова, 10 </a:t>
                      </a: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ИП Иванова А.Я.</a:t>
                      </a: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600" b="1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860" y="5252650"/>
            <a:ext cx="6558841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 предварительный договор аренды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29" y="4581128"/>
            <a:ext cx="254586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8532862" y="3212976"/>
            <a:ext cx="1008112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5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207" y="278868"/>
            <a:ext cx="7659388" cy="1177200"/>
          </a:xfrm>
        </p:spPr>
        <p:txBody>
          <a:bodyPr>
            <a:norm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 КАЛЕНДАРНЫЙ  ПЛАН </a:t>
            </a:r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(примерный)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139256"/>
              </p:ext>
            </p:extLst>
          </p:nvPr>
        </p:nvGraphicFramePr>
        <p:xfrm>
          <a:off x="2052142" y="1556793"/>
          <a:ext cx="8143016" cy="51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Мероприятие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Месяц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Получение единовременной денежной выплаты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январь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Привлечение заемных средств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6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Регистрация предприятия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январь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Ремонт помещения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Закупка оборудования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февраль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Доставка оборудования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март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Наладка и запуск оборудования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Наем персонала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Обучение персонала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требуется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Начало производства товаров, услуг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март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Выход на полную производственную мощность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май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др.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8892902" y="6021288"/>
            <a:ext cx="100811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892902" y="1912041"/>
            <a:ext cx="100811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thumbs.dreamstime.com/b/%D0%BA%D0%BE%D0%BD%D1%86%D0%B5%D0%BF%D1%86%D0%B8%D1%8F-%D0%B1%D0%B8%D0%B7%D0%BD%D0%B5%D1%81-%D0%BA%D0%B0%D0%BB%D0%B5%D0%BD%D0%B4%D0%B0%D1%80%D1%8F-%D1%81-%D0%B1%D0%B8%D0%B7%D0%BD%D0%B5%D1%81%D0%BC%D0%B5%D0%BD%D0%BE%D0%BC-166059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2628206" cy="18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2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20688"/>
            <a:ext cx="9126602" cy="673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СПИСОК  НЕОБХОДИМЫХ  МАТЕРИАЛОВ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913546"/>
              </p:ext>
            </p:extLst>
          </p:nvPr>
        </p:nvGraphicFramePr>
        <p:xfrm>
          <a:off x="564442" y="1412776"/>
          <a:ext cx="9396886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6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Наименование материалов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Ед.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Цена за ед. руб.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Кол-во на 1 месяц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Стоимость на месяц, руб.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Средства для дезинфекции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Лаки, гели в ассортименте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16000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Жидкость для снятия лака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Размягчитель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для кутикулы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Крем для рук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Увлажняющий лосьон для рук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шт.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Иные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расходные материалы (пилки, ватные диски, лосьон для рук и т.д.)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-//-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-//-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13 000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8126" y="5517233"/>
            <a:ext cx="496855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материалы планируется покупать в магазине «Успех». </a:t>
            </a:r>
          </a:p>
          <a:p>
            <a:pPr algn="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в наличии. </a:t>
            </a:r>
          </a:p>
        </p:txBody>
      </p:sp>
      <p:pic>
        <p:nvPicPr>
          <p:cNvPr id="3074" name="Picture 2" descr="https://kamgov.ru/files/2022/04/19/c76a8047a1642c2d936ba1e2700c90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09" y="5388824"/>
            <a:ext cx="2075735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6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25" y="836712"/>
            <a:ext cx="9126602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ПЕРСОНАЛ И ОПЛАТА ТРУДА (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78935"/>
              </p:ext>
            </p:extLst>
          </p:nvPr>
        </p:nvGraphicFramePr>
        <p:xfrm>
          <a:off x="564441" y="1628800"/>
          <a:ext cx="9342686" cy="1345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Размер оплаты труда в месяц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Срок приема на работу</a:t>
                      </a:r>
                    </a:p>
                  </a:txBody>
                  <a:tcPr marL="78307" marR="783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61" y="3094352"/>
            <a:ext cx="4756613" cy="40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98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43" y="692696"/>
            <a:ext cx="7704855" cy="43204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СМЕТА  ЕДИНОВРЕМЕННЫХ  ЗАТРАТ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966148"/>
              </p:ext>
            </p:extLst>
          </p:nvPr>
        </p:nvGraphicFramePr>
        <p:xfrm>
          <a:off x="251942" y="1268760"/>
          <a:ext cx="7776864" cy="524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 затрат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Затраты, связанные с регистрацией предпринимательской деятельности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Организационно-технические затраты: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ремонт помещения 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оборудование и инструменты 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264 500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мебель, оборудование, оргтехника 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реклама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материалы и сырье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оплата аренды 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52 500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оплата связи и коммунальных расходов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канцтовары,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хозтовары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 прочее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др.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ИТОГО, в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по источникам приобретения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383 800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единовременная денежная выплата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собственные средства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33 800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6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заемные средства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77" y="2708920"/>
            <a:ext cx="2359028" cy="414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588646" y="4993238"/>
            <a:ext cx="100811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9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61" y="692696"/>
            <a:ext cx="9439161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ПЕРЕМЕННЫЕ ЗАТРАТЫ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(руб.)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0382"/>
              </p:ext>
            </p:extLst>
          </p:nvPr>
        </p:nvGraphicFramePr>
        <p:xfrm>
          <a:off x="467967" y="1268760"/>
          <a:ext cx="9577062" cy="237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 затрат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месяц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год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Стоимость материалов, сырья, расходных материалов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20 000*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240 000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Транспортные расходы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Покупная стоимость товаров для перепродажи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Сдельная зарплата работников и отчисления с зарплаты*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др.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20 000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(200/ на 1 услугу)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240 000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2102" y="4941168"/>
            <a:ext cx="432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740000"/>
                </a:solidFill>
              </a:rPr>
              <a:t>затраты, величина которых зависит от объёма выпуска продукции, услуг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06" y="4219145"/>
            <a:ext cx="4202583" cy="25188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966" y="3783523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! *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Объем расходов считается в соответствии с объемом услуг (продукции)</a:t>
            </a:r>
          </a:p>
        </p:txBody>
      </p:sp>
    </p:spTree>
    <p:extLst>
      <p:ext uri="{BB962C8B-B14F-4D97-AF65-F5344CB8AC3E}">
        <p14:creationId xmlns:p14="http://schemas.microsoft.com/office/powerpoint/2010/main" val="112061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66" y="548680"/>
            <a:ext cx="914501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ПОСТОЯННЫЕ ЗАТРАТЫ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(руб.)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70109"/>
              </p:ext>
            </p:extLst>
          </p:nvPr>
        </p:nvGraphicFramePr>
        <p:xfrm>
          <a:off x="467967" y="1052736"/>
          <a:ext cx="9145015" cy="383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 затрат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месяц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год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Услуги связи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Затраты на электроэнергию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Аренда помещений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12 500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Аренда оборудования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Офисные расходы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Приобретение вспомогательных расходных материалов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Текущий ремонт и уборка помещений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1 500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Затраты на маркетинг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др.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Итого: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22 500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16438" y="5027777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740000"/>
                </a:solidFill>
              </a:rPr>
              <a:t>з</a:t>
            </a:r>
            <a:r>
              <a:rPr lang="ru-RU" dirty="0">
                <a:solidFill>
                  <a:srgbClr val="740000"/>
                </a:solidFill>
              </a:rPr>
              <a:t>атраты, связанные с производством, администрированием и прочие расходы,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740000"/>
                </a:solidFill>
              </a:rPr>
              <a:t>носят периодичный характер, то есть возникают каждый месяц независимо от того, сколько продукта вы производите или услуг оказываете.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" y="5119329"/>
            <a:ext cx="733031" cy="17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26" y="5121719"/>
            <a:ext cx="733031" cy="17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57" y="5136878"/>
            <a:ext cx="733031" cy="17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88" y="5136878"/>
            <a:ext cx="733031" cy="17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26" y="5136878"/>
            <a:ext cx="733031" cy="17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5" y="5121719"/>
            <a:ext cx="733031" cy="172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9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17682-47D2-4CA7-9C11-CE930194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26" y="792563"/>
            <a:ext cx="7920880" cy="98025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n w="9525">
                  <a:noFill/>
                  <a:prstDash val="solid"/>
                </a:ln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соглашение между гражданином и органом социальной защиты населения по месту жительства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Направление: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деятельности, в том числе гражданами, являющимися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самозанятыми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0893136"/>
              </p:ext>
            </p:extLst>
          </p:nvPr>
        </p:nvGraphicFramePr>
        <p:xfrm>
          <a:off x="-540146" y="1812897"/>
          <a:ext cx="11377264" cy="464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" y="18864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8342" y="5733256"/>
            <a:ext cx="363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i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трудоспособного населения – 17 392руб. </a:t>
            </a:r>
          </a:p>
          <a:p>
            <a:r>
              <a:rPr lang="ru-RU" sz="1200" i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для пенсионеров -13 722руб. </a:t>
            </a:r>
          </a:p>
          <a:p>
            <a:r>
              <a:rPr lang="ru-RU" sz="1200" i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для детей – 16 564руб.</a:t>
            </a:r>
          </a:p>
        </p:txBody>
      </p:sp>
      <p:sp>
        <p:nvSpPr>
          <p:cNvPr id="6" name="Надпись 60"/>
          <p:cNvSpPr txBox="1">
            <a:spLocks noChangeArrowheads="1"/>
          </p:cNvSpPr>
          <p:nvPr/>
        </p:nvSpPr>
        <p:spPr bwMode="auto">
          <a:xfrm>
            <a:off x="-5690" y="6453336"/>
            <a:ext cx="10440988" cy="40011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постановление Правительства Красноярского края от 30.09.2013 N 507-п "Об утверждении государственной программы Красноярского края "Развитие системы социальной поддержки граждан"</a:t>
            </a:r>
          </a:p>
        </p:txBody>
      </p:sp>
    </p:spTree>
    <p:extLst>
      <p:ext uri="{BB962C8B-B14F-4D97-AF65-F5344CB8AC3E}">
        <p14:creationId xmlns:p14="http://schemas.microsoft.com/office/powerpoint/2010/main" val="89174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58" y="692696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РАСХОДОВ за счет </a:t>
            </a:r>
            <a:b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ЕДИНОВРЕМЕННОЙ ВЫПЛАТЫ </a:t>
            </a:r>
            <a:b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(не более 350 000 руб.)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437498"/>
              </p:ext>
            </p:extLst>
          </p:nvPr>
        </p:nvGraphicFramePr>
        <p:xfrm>
          <a:off x="323950" y="1547158"/>
          <a:ext cx="9865096" cy="424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 затрат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Поставщик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рекомендация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Документ – основание/ рекомендация</a:t>
                      </a:r>
                    </a:p>
                  </a:txBody>
                  <a:tcPr marL="78307" marR="7830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Аппарат для маникюра и педикюра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магазин «Каприз»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Счет на оплату № 12 от 7.10.2022  (договор от 07.10.2022 )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Лампа для сушки гель-лака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Счет на оплату № 12 от 7.10.2022  (договор от 06.10.2022 )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для клиента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Счет на оплату от 05.10.2022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для мастера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Счет на оплату от 05.10.2022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795850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для педикюра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Лагуна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Счет на оплату от 10.10.2022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1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фрезер, насадки, стерилизатор….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магазин «Каприз»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Предварительный договор от 06.10.2022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 и сырье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магазин «Успех»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Счет на оплату от 31.09.2022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помещений (за 4,2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мес.)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52 500</a:t>
                      </a:r>
                    </a:p>
                  </a:txBody>
                  <a:tcPr marL="126788" marR="1267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ИП Иванова А.Я.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Договор аренда помещения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ИТОГО, в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по источникам приобретения</a:t>
                      </a:r>
                    </a:p>
                  </a:txBody>
                  <a:tcPr marL="78307" marR="78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350 000</a:t>
                      </a: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8307" marR="7830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99" y="1"/>
            <a:ext cx="168018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406" y="5688693"/>
            <a:ext cx="994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 должны быть использованы только на мероприятия, связанные с выполнением обязательств по социальному контракту. </a:t>
            </a:r>
          </a:p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 </a:t>
            </a:r>
            <a:r>
              <a:rPr lang="ru-RU" sz="14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целевого использования денежных средств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полученных по социальному контракту, предоставляются </a:t>
            </a:r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товарные и кассовые чеки, договор купли-продажи, расписки и т. п.</a:t>
            </a:r>
          </a:p>
        </p:txBody>
      </p:sp>
    </p:spTree>
    <p:extLst>
      <p:ext uri="{BB962C8B-B14F-4D97-AF65-F5344CB8AC3E}">
        <p14:creationId xmlns:p14="http://schemas.microsoft.com/office/powerpoint/2010/main" val="172704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60"/>
          <p:cNvSpPr txBox="1">
            <a:spLocks noChangeArrowheads="1"/>
          </p:cNvSpPr>
          <p:nvPr/>
        </p:nvSpPr>
        <p:spPr bwMode="auto">
          <a:xfrm>
            <a:off x="-5690" y="6550223"/>
            <a:ext cx="10440988" cy="24622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РАЗДЕЛЫ, ПО КОТОРЫМ МАУ «ЦС МСП» МОЖЕТ ПОДГОТОВИТЬ ПРОЕКТ НА ОСНОВАНИИ ДАННЫХ ЗАЯВИТЕЛЯ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6038" y="1484784"/>
            <a:ext cx="9001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раздела: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Планируем выручку (учитываем цены и изменения цен, сезонность);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Собираем все затраты: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Определяем переменные затраты;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Определяем постоянные затраты;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16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Определяем все единовременные (инвестиционные) затраты;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Выбираем систему налогообложения и рассчитываем налоги;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Рассчитываем таблицу денежных потоков;</a:t>
            </a:r>
            <a:endParaRPr lang="ru-RU" alt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Рассчитываем показатели эффективности проекта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1043529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ФИНАНСОВЫЙ ПЛАН И ЭФФЕКТИВНОСТЬ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3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268760"/>
            <a:ext cx="4499966" cy="36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4430" y="1628800"/>
          <a:ext cx="5617071" cy="281961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Чистая прибыль, руб.</a:t>
                      </a:r>
                      <a:endParaRPr lang="ru-RU" sz="16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407 500</a:t>
                      </a:r>
                      <a:endParaRPr lang="ru-RU" sz="14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866" marR="28866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Выручка, руб.</a:t>
                      </a:r>
                      <a:endParaRPr lang="ru-RU" sz="16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677 500 </a:t>
                      </a:r>
                      <a:endParaRPr lang="ru-RU" sz="14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866" marR="28866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Вложения, руб.</a:t>
                      </a:r>
                      <a:endParaRPr lang="ru-RU" sz="16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383 800</a:t>
                      </a:r>
                      <a:endParaRPr lang="ru-RU" sz="14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866" marR="28866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Рентабельность продаж, %</a:t>
                      </a:r>
                      <a:endParaRPr lang="ru-RU" sz="16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866" marR="28866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Рентабельность вложений, %</a:t>
                      </a:r>
                      <a:endParaRPr lang="ru-RU" sz="16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866" marR="28866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окупаемости</a:t>
                      </a:r>
                      <a:endParaRPr lang="ru-RU" sz="16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мес. </a:t>
                      </a:r>
                      <a:endParaRPr lang="ru-RU" sz="1400" b="0" i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8866" marR="28866" marT="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10440988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  ЭФФЕКТИВНОСТИ   ПРОЕКТА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адпись 60"/>
          <p:cNvSpPr txBox="1">
            <a:spLocks noChangeArrowheads="1"/>
          </p:cNvSpPr>
          <p:nvPr/>
        </p:nvSpPr>
        <p:spPr bwMode="auto">
          <a:xfrm>
            <a:off x="-5690" y="6550223"/>
            <a:ext cx="10440988" cy="24622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РАЗДЕЛЫ, ПО КОТОРЫМ МАУ «ЦС МСП» МОЖЕТ ПОДГОТОВИТЬ ПРОЕКТ НА ОСНОВАНИИ ДАННЫХ ЗАЯВИТЕЛЯ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9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Возможности приложения </a:t>
            </a:r>
            <a:br>
              <a:rPr lang="ru-RU" dirty="0"/>
            </a:br>
            <a:r>
              <a:rPr lang="ru-RU" dirty="0"/>
              <a:t>«МОЙ НАЛОГ»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и снятие с учета в качестве плательщика НПД</a:t>
            </a:r>
          </a:p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чеков и отправка их контрагентам</a:t>
            </a:r>
          </a:p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операциями и доходами</a:t>
            </a:r>
          </a:p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о начисленном налоге и сроке уплаты</a:t>
            </a:r>
          </a:p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Уплата налога в автоматическом режиме</a:t>
            </a:r>
          </a:p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справки о регистрации в качестве плательщика НПД</a:t>
            </a:r>
          </a:p>
          <a:p>
            <a:pPr marL="929759" indent="-553532">
              <a:lnSpc>
                <a:spcPct val="110000"/>
              </a:lnSpc>
              <a:spcBef>
                <a:spcPts val="726"/>
              </a:spcBef>
              <a:buFont typeface="Wingdings" panose="05000000000000000000" pitchFamily="2" charset="2"/>
              <a:buChar char="Ø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справки о размере дохода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38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42" y="704088"/>
            <a:ext cx="10009112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содействия предпринимательству бесплатно оказывает помощь: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Расчет финансовой части бизнес-плана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документов для регистрации ИП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регистрации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переходе на НПД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None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r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МАУ «ЦС МСП» </a:t>
            </a:r>
          </a:p>
          <a:p>
            <a:pPr marL="0" indent="0" algn="r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тел. 8 (391) 276-36-00</a:t>
            </a:r>
          </a:p>
          <a:p>
            <a:pPr marL="0" indent="0" algn="r">
              <a:buNone/>
            </a:pPr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www.smbkras.ru</a:t>
            </a:r>
          </a:p>
          <a:p>
            <a:pPr marL="0" indent="0" algn="r">
              <a:buNone/>
            </a:pP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csmsp@mail.ru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0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66" y="188640"/>
            <a:ext cx="9396889" cy="194421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Трудные жизненные ситуации</a:t>
            </a:r>
            <a:br>
              <a:rPr lang="ru-RU" sz="4000" b="1" dirty="0">
                <a:solidFill>
                  <a:srgbClr val="04617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являться следующие обстоятельства, которые ухудшают условия жизнедеятельности малоимущего одиноко проживающего гражданина (малоимущей семьи):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934" y="1935480"/>
            <a:ext cx="10153128" cy="4661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наличие у малоимущего одиноко проживающего гражданина (членов малоимущей семьи) инвалидности;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утрата (повреждения) единственного жилого помещения, принадлежащего малоимущему одиноко проживающему гражданину (членам малоимущей семьи) на праве собственности (пользования), в результате стихийных бедствий и других чрезвычайных ситуаций бытового, природного или техногенного характера;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потеря работы;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невозможность трудоустройства, в том числе и по причине болезни, несмотря на принимаемые меры;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смерть близких родственников (родителей, супруга (супруги), детей);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необходимость ухода за престарелыми людьми, инвалидами, ребенком-инвалидом;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освобождение из мест лишения свободы;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иные обстоятельства.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Отнесение обстоятельств, ухудшающих условия жизнедеятельности малоимущего одиноко проживающего гражданина (малоимущей семьи), к ТЖС и, соответственно, обстоятельств нуждаемости в получении государственной социальной помощи производится краевым государственным казенным учреждением "Управление социальной защиты населения" (далее - уполномоченное учреждение).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5 в ред.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Постановления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Красноярского края от 12.04.2022 N 275-п)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7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400" y="1124744"/>
            <a:ext cx="945165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                    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гражданином и уполномоченным учреждением заключается   </a:t>
            </a:r>
          </a:p>
          <a:p>
            <a:pPr algn="ctr"/>
            <a:r>
              <a:rPr lang="ru-RU" sz="1400" b="1" i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социальный контракт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которому гражданин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обязуется: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индивидуальную предпринимательскую деятельность;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расходовать государственную помощь, полученную в объеме и на цели, указанные в социальном контракте. </a:t>
            </a:r>
            <a:endParaRPr lang="ru-RU" sz="1300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Размер единовременной денежной </a:t>
            </a:r>
            <a:r>
              <a:rPr lang="ru-RU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определяется на основании документов, подтверждающих </a:t>
            </a:r>
          </a:p>
          <a:p>
            <a:pPr algn="ctr"/>
            <a:r>
              <a:rPr lang="ru-RU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либо стоимость планируемого к приобретению в период срока действия социального контракта: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материально-производственных запасов </a:t>
            </a: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иного имущества, необходимого для создания и оснащения дополнительных рабочих мест, а также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имущественных обязательств на праве </a:t>
            </a:r>
            <a:r>
              <a:rPr lang="ru-RU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аренды</a:t>
            </a: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(не более 15 процентов от размера единовременной денежной выплаты)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процентов  на компенсацию расходов, связанных с </a:t>
            </a:r>
            <a:r>
              <a:rPr lang="ru-RU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постановкой на учет </a:t>
            </a: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индивидуального предпринимателя или налогоплательщика налога на профессиональный доход (в том числе на оплату </a:t>
            </a:r>
            <a:r>
              <a:rPr lang="ru-RU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пошлин, получение лицензий</a:t>
            </a:r>
            <a:r>
              <a:rPr lang="ru-RU" sz="13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осуществления вида деятельности, подлежащего лицензированию)</a:t>
            </a:r>
          </a:p>
          <a:p>
            <a:pPr>
              <a:spcAft>
                <a:spcPts val="600"/>
              </a:spcAft>
            </a:pPr>
            <a:endParaRPr lang="ru-RU" sz="1300" b="1" dirty="0">
              <a:solidFill>
                <a:srgbClr val="7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300" b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социального контракта </a:t>
            </a:r>
            <a:endParaRPr lang="ru-RU" sz="1300" dirty="0">
              <a:solidFill>
                <a:srgbClr val="7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индивидуальной предпринимательской деятельности, в том числе гражданами, являющимися </a:t>
            </a:r>
            <a:r>
              <a:rPr lang="ru-RU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самозанятыми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денежных доходов гражданина (членов его семьи).</a:t>
            </a:r>
          </a:p>
          <a:p>
            <a:r>
              <a:rPr lang="ru-RU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3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цели социального контракта не достигнуты, заявитель добровольно возмещает денежные средства,  полученные им по социальному контракту, либо они взыскиваются в судебном порядке.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8304" y="692696"/>
            <a:ext cx="9126602" cy="4320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rgbClr val="0461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0" y="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адпись 60"/>
          <p:cNvSpPr txBox="1">
            <a:spLocks noChangeArrowheads="1"/>
          </p:cNvSpPr>
          <p:nvPr/>
        </p:nvSpPr>
        <p:spPr bwMode="auto">
          <a:xfrm>
            <a:off x="-5690" y="6453336"/>
            <a:ext cx="10440988" cy="40011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постановление Правительства Красноярского края от 30.09.2013 N 507-п "Об утверждении государственной программы Красноярского края "Развитие системы социальной поддержки граждан"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28006" y="2708920"/>
            <a:ext cx="9170479" cy="223224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36718" y="3579918"/>
            <a:ext cx="2588188" cy="47607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4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974" y="1412776"/>
            <a:ext cx="943304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1700" b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социальной адаптации</a:t>
            </a:r>
            <a:endParaRPr lang="ru-RU" sz="1700" dirty="0">
              <a:solidFill>
                <a:srgbClr val="7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Перед заключением социального контракта в отношении гражданина разрабатывается </a:t>
            </a:r>
            <a:r>
              <a:rPr lang="ru-RU" sz="1700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социальной адаптации</a:t>
            </a: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программу социальной адаптации входит подготовка </a:t>
            </a:r>
            <a:r>
              <a:rPr lang="ru-RU" sz="1700" i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краткого описания проекта </a:t>
            </a: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индивидуальной предпринимательской деятельности (</a:t>
            </a:r>
            <a:r>
              <a:rPr lang="ru-RU" sz="1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самозанятости</a:t>
            </a: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которая может быть подготовлена с учетом рекомендаций и форм, разработанных МАУ «ЦС МСП». 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 этапе подготовки программы социальной адаптации, а также на  протяжении действия социального контракта гражданин может обращаться </a:t>
            </a:r>
            <a:r>
              <a:rPr lang="ru-RU" sz="1700" i="1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 «Мой бизнес» и МАУ «ЦС МСП» для консультационной и информационной поддержки </a:t>
            </a: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предоставляемых организациями услуг.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i="1" dirty="0"/>
              <a:t> </a:t>
            </a:r>
            <a:endParaRPr lang="ru-RU" dirty="0"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8304" y="692696"/>
            <a:ext cx="9126602" cy="43204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rgbClr val="04617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СОЦИАЛЬНЫЙ КОНТРАКТ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" y="18864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адпись 60"/>
          <p:cNvSpPr txBox="1">
            <a:spLocks noChangeArrowheads="1"/>
          </p:cNvSpPr>
          <p:nvPr/>
        </p:nvSpPr>
        <p:spPr bwMode="auto">
          <a:xfrm>
            <a:off x="-5690" y="6453336"/>
            <a:ext cx="10440988" cy="40011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постановление Правительства Красноярского края от 30.09.2013 N 507-п "Об утверждении государственной программы Красноярского края "Развитие системы социальной поддержки граждан"</a:t>
            </a:r>
          </a:p>
        </p:txBody>
      </p:sp>
    </p:spTree>
    <p:extLst>
      <p:ext uri="{BB962C8B-B14F-4D97-AF65-F5344CB8AC3E}">
        <p14:creationId xmlns:p14="http://schemas.microsoft.com/office/powerpoint/2010/main" val="319131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159" y="692696"/>
            <a:ext cx="57606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944" y="1121079"/>
            <a:ext cx="8493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srgbClr val="7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Предпринимательская деятельность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это самостоятельная, осуществляемая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на свой риск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деятельность, направленная на систематическое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получение прибыли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пользования имуществом, продажи товаров, выполнения работ или оказания услуг лицами или организациями, зарегистрированными в этом качестве в установленном законом порядке.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62" y="3140968"/>
            <a:ext cx="6219502" cy="414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066" y="2708920"/>
            <a:ext cx="985397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вести определённую документацию на всех этапах деятельности: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ПРОЕКТ по осуществлению предпринимательской деятельности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книга учета доходов-расходов, операции в личном кабинете «Мой налог» и т.п.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ru-RU" sz="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ФНС, </a:t>
            </a:r>
            <a:r>
              <a:rPr lang="ru-RU" sz="14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социальной защиты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 т.д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414" y="4653136"/>
            <a:ext cx="678027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 должны быть использованы только на мероприятия, связанные с выполнением обязательств по социальному контракту. </a:t>
            </a:r>
          </a:p>
          <a:p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 </a:t>
            </a:r>
            <a:r>
              <a:rPr lang="ru-RU" sz="1500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целевого использования денежных средств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полученных по социальному контракту, предоставляются </a:t>
            </a:r>
            <a:r>
              <a:rPr lang="ru-RU" sz="15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товарные и кассовые чеки, договор купли-продажи, расписки и т. п.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16200000">
            <a:off x="2664211" y="1664804"/>
            <a:ext cx="792087" cy="5328592"/>
          </a:xfrm>
          <a:prstGeom prst="rightBrace">
            <a:avLst>
              <a:gd name="adj1" fmla="val 8333"/>
              <a:gd name="adj2" fmla="val 501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83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304" y="1412776"/>
            <a:ext cx="90443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 осуществлению индивидуальной предпринимательской деятельности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мероприятий  программы социальной адаптации </a:t>
            </a: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социальному контракту)</a:t>
            </a:r>
          </a:p>
        </p:txBody>
      </p:sp>
    </p:spTree>
    <p:extLst>
      <p:ext uri="{BB962C8B-B14F-4D97-AF65-F5344CB8AC3E}">
        <p14:creationId xmlns:p14="http://schemas.microsoft.com/office/powerpoint/2010/main" val="264273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150" y="620688"/>
            <a:ext cx="57606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ФОРМЫ ДЕЯТЕЛЬНОСТИ</a:t>
            </a:r>
            <a:endParaRPr lang="ru-RU" sz="3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09868"/>
              </p:ext>
            </p:extLst>
          </p:nvPr>
        </p:nvGraphicFramePr>
        <p:xfrm>
          <a:off x="395958" y="1052737"/>
          <a:ext cx="9865095" cy="5707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Индивидуальный предприниматель,             кроме ИП на «НПД»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Самозанятый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ИП на «НПД»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Виды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Ограничения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установлены НПА, регулирующими деятельность в определенных сферах. Например: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производство алкоголя, оптовая и розничная реализация алкоголя; негосударственная (частная) охранная деятельность; </a:t>
                      </a:r>
                      <a:r>
                        <a:rPr lang="ru-RU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производство лекарственных средств; производство оружия и т.п.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с судимостью запрещена деятельность ИП в сфере образования, медицины, культуры, досуга, спорта и социальных услуг.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реализация подакцизных товаров и товаров, подлежащих обязательной маркировке;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перепродажа товаров, имущественных прав;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добыча и (или) реализацией  полезных ископаемых;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посредническая деятельность (договоров поручения, комиссии либо агентские)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Объем выручки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форме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ограничено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ограничения</a:t>
                      </a:r>
                      <a:r>
                        <a:rPr lang="ru-RU" sz="12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для специальных налоговых режимов (</a:t>
                      </a:r>
                      <a:r>
                        <a:rPr lang="ru-RU" sz="1200" b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УСН не более 150 </a:t>
                      </a:r>
                      <a:r>
                        <a:rPr lang="ru-RU" sz="1200" b="0" baseline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200" b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./год патент не более 60 </a:t>
                      </a:r>
                      <a:r>
                        <a:rPr lang="ru-RU" sz="1200" b="0" baseline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200" b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./год</a:t>
                      </a:r>
                      <a:r>
                        <a:rPr lang="ru-RU" sz="12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2 400 000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руб.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 превышения – НДФЛ</a:t>
                      </a:r>
                      <a:r>
                        <a:rPr lang="ru-RU" sz="12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ставке </a:t>
                      </a: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13% с суммы более 2,4 млн рублей +декларация 3 НДФЛ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Найм</a:t>
                      </a: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персонала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разрешено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запрещено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Режимы налогообложения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ОСН,  УСН,  Патент, НПД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НПД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Взносы в фонды «на себя»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обязательно, начисляются с момента регистрации, независимо от объемов ведения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обязательно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Отчетность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обязательно в соответствии с режимом налогообложения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требуется, все через личный кабинет в приложении «Мой налог», включая оплату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1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Контрольно-кассовая техника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требуется, за исключением:                                                          - 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определенных видов деятельности (пример: торговля в киосках мороженым и безалкогольными напитками в розлив и т.д.)                     - и отдельных видов деятельности режима налогообложения «Патент» </a:t>
                      </a:r>
                      <a:r>
                        <a:rPr kumimoji="0" lang="ru-RU" sz="11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(пример </a:t>
                      </a:r>
                      <a:r>
                        <a:rPr kumimoji="0" lang="ru-RU" sz="11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чистка, крашение и услуги прачечных, услуги фотоателье, фото- и кинолабораторий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100" b="0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требуется, чек формируется в приложении «Мой налога»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Договоры с ЮЛ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практике юридические лица предпочитают  заключать договоры  с ИП, не с </a:t>
                      </a:r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самозанятыми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4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159" y="692696"/>
            <a:ext cx="57606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ОПИСАНИЕ ТОВАРОВ И УСЛУГ</a:t>
            </a:r>
            <a:endParaRPr lang="ru-RU" sz="3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12793"/>
              </p:ext>
            </p:extLst>
          </p:nvPr>
        </p:nvGraphicFramePr>
        <p:xfrm>
          <a:off x="395958" y="1196752"/>
          <a:ext cx="9865096" cy="5370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товаров, работ, услуг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открытие маникюрного салона для реализации спектра маникюрных и педикюрных услуг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5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Нужна ли сертификация, лицензирование, прочие разрешения </a:t>
                      </a:r>
                      <a:endParaRPr lang="ru-RU" sz="1600" b="0" dirty="0">
                        <a:solidFill>
                          <a:srgbClr val="74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не требуется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имеются отличия от аналогичных товаров/работ/услуг, которые уже есть на рынке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Цена, различные бонусы? Качество? Дополнительные услуги? Удобный режим работы?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Есть ли дефицит товаров, работ, услуг?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районе ул. Волкова – нет маникюрных салонов.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Ближайший находится на расстоянии 4 км. Рядом офисное здание, большой жилой массив.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8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Конкуренты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Высокий уровень конкуренции. Маникюрные салоны представлены в разных форматах. 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Имеются специальные сервисы в помощь определения конкурентов</a:t>
                      </a:r>
                      <a:endParaRPr lang="ru-RU" sz="1200" b="0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8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74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цен на рынке в данный момент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маникюр от 500-1300 руб.,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педикюр от 600-1500 руб., частные объявления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28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 спроса на данный продукт (изменчивость, сезонность)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ярко</a:t>
                      </a:r>
                      <a:r>
                        <a:rPr lang="ru-RU" sz="1400" b="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выраженной сезонности нет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925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6709</TotalTime>
  <Words>2614</Words>
  <Application>Microsoft Office PowerPoint</Application>
  <PresentationFormat>Произвольный</PresentationFormat>
  <Paragraphs>499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Социальный контракт - это соглашение между гражданином и органом социальной защиты населения по месту жительства  Направление: осуществление индивидуальной предпринимательской деятельности, в том числе гражданами, являющимися самозанятыми</vt:lpstr>
      <vt:lpstr>      Трудные жизненные ситуации могут являться следующие обстоятельства, которые ухудшают условия жизнедеятельности малоимущего одиноко проживающего гражданина (малоимущей семьи): </vt:lpstr>
      <vt:lpstr>Презентация PowerPoint</vt:lpstr>
      <vt:lpstr>Презентация PowerPoint</vt:lpstr>
      <vt:lpstr>Предпринимательство</vt:lpstr>
      <vt:lpstr>Презентация PowerPoint</vt:lpstr>
      <vt:lpstr>ФОРМЫ ДЕЯТЕЛЬНОСТИ</vt:lpstr>
      <vt:lpstr>ОПИСАНИЕ ТОВАРОВ И УСЛУГ</vt:lpstr>
      <vt:lpstr>ПРОГНОЗНЫЙ ОБЪЕМ ПРОДАЖ</vt:lpstr>
      <vt:lpstr>Прогноз выручки</vt:lpstr>
      <vt:lpstr>СПИСОК НЕОБХОДИМЫХ СРЕДСТВ ПРОИЗВОДСТВА  (включая собственное оборудование) </vt:lpstr>
      <vt:lpstr>ПРОИЗВОДСТВЕННЫЕ (ОФИСНЫЕ) ПЛОЩАДИ</vt:lpstr>
      <vt:lpstr>ОРГАНИЗАЦИОННЫЙ  КАЛЕНДАРНЫЙ  ПЛАН (примерный)</vt:lpstr>
      <vt:lpstr>СПИСОК  НЕОБХОДИМЫХ  МАТЕРИАЛОВ</vt:lpstr>
      <vt:lpstr>ПЕРСОНАЛ И ОПЛАТА ТРУДА (при необходимости)</vt:lpstr>
      <vt:lpstr>СМЕТА  ЕДИНОВРЕМЕННЫХ  ЗАТРАТ</vt:lpstr>
      <vt:lpstr>ПЕРЕМЕННЫЕ ЗАТРАТЫ (руб.) </vt:lpstr>
      <vt:lpstr>ПОСТОЯННЫЕ ЗАТРАТЫ (руб.) </vt:lpstr>
      <vt:lpstr>ПЕРЕЧЕНЬ РАСХОДОВ за счет  ЕДИНОВРЕМЕННОЙ ВЫПЛАТЫ  (не более 350 000 руб.)</vt:lpstr>
      <vt:lpstr>ФИНАНСОВЫЙ ПЛАН И ЭФФЕКТИВНОСТЬ </vt:lpstr>
      <vt:lpstr>ПОКАЗАТЕЛИ   ЭФФЕКТИВНОСТИ   ПРОЕКТА</vt:lpstr>
      <vt:lpstr>Возможности приложения  «МОЙ НАЛОГ»</vt:lpstr>
      <vt:lpstr>Центр содействия предпринимательству бесплатно оказывает помощь: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Ларикова</dc:creator>
  <cp:lastModifiedBy>Екатерина Мельникова</cp:lastModifiedBy>
  <cp:revision>162</cp:revision>
  <cp:lastPrinted>2022-09-29T08:30:22Z</cp:lastPrinted>
  <dcterms:created xsi:type="dcterms:W3CDTF">2021-03-29T10:12:58Z</dcterms:created>
  <dcterms:modified xsi:type="dcterms:W3CDTF">2023-04-27T03:53:48Z</dcterms:modified>
</cp:coreProperties>
</file>